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70" r:id="rId2"/>
    <p:sldId id="271" r:id="rId3"/>
    <p:sldId id="272" r:id="rId4"/>
    <p:sldId id="273" r:id="rId5"/>
    <p:sldId id="261" r:id="rId6"/>
    <p:sldId id="274" r:id="rId7"/>
    <p:sldId id="275" r:id="rId8"/>
    <p:sldId id="276" r:id="rId9"/>
    <p:sldId id="263" r:id="rId10"/>
    <p:sldId id="277" r:id="rId11"/>
    <p:sldId id="267" r:id="rId12"/>
    <p:sldId id="290" r:id="rId13"/>
    <p:sldId id="268" r:id="rId14"/>
    <p:sldId id="269" r:id="rId15"/>
    <p:sldId id="291" r:id="rId16"/>
    <p:sldId id="292" r:id="rId17"/>
    <p:sldId id="284" r:id="rId18"/>
    <p:sldId id="285" r:id="rId19"/>
    <p:sldId id="28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AF6A47-316F-4EF8-A49C-F6C7F281E7F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2E4DCE7-E5B3-42A2-A11B-5B1D5A41A2B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/>
            <a:t>Lots</a:t>
          </a:r>
          <a:r>
            <a:rPr kumimoji="1" lang="zh-CN"/>
            <a:t> </a:t>
          </a:r>
          <a:r>
            <a:rPr kumimoji="1" lang="en-US"/>
            <a:t>of</a:t>
          </a:r>
          <a:r>
            <a:rPr kumimoji="1" lang="zh-CN"/>
            <a:t> </a:t>
          </a:r>
          <a:r>
            <a:rPr kumimoji="1" lang="en-US"/>
            <a:t>Machine</a:t>
          </a:r>
          <a:r>
            <a:rPr kumimoji="1" lang="zh-CN"/>
            <a:t> </a:t>
          </a:r>
          <a:r>
            <a:rPr kumimoji="1" lang="en-US"/>
            <a:t>Learnings</a:t>
          </a:r>
          <a:r>
            <a:rPr kumimoji="1" lang="zh-CN"/>
            <a:t> </a:t>
          </a:r>
          <a:endParaRPr lang="en-US"/>
        </a:p>
      </dgm:t>
    </dgm:pt>
    <dgm:pt modelId="{C8720B50-BC33-482D-83B6-647718CC8633}" type="parTrans" cxnId="{0BDFF4FF-DAB9-40DE-8E3B-1E319842E986}">
      <dgm:prSet/>
      <dgm:spPr/>
      <dgm:t>
        <a:bodyPr/>
        <a:lstStyle/>
        <a:p>
          <a:endParaRPr lang="en-US"/>
        </a:p>
      </dgm:t>
    </dgm:pt>
    <dgm:pt modelId="{2244C2C5-6292-4525-900A-FD142C165363}" type="sibTrans" cxnId="{0BDFF4FF-DAB9-40DE-8E3B-1E319842E986}">
      <dgm:prSet/>
      <dgm:spPr/>
      <dgm:t>
        <a:bodyPr/>
        <a:lstStyle/>
        <a:p>
          <a:endParaRPr lang="en-US"/>
        </a:p>
      </dgm:t>
    </dgm:pt>
    <dgm:pt modelId="{FDFB66D2-6142-4A81-B353-B5D8CF4C60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/>
            <a:t>Neural</a:t>
          </a:r>
          <a:r>
            <a:rPr kumimoji="1" lang="zh-CN"/>
            <a:t> </a:t>
          </a:r>
          <a:r>
            <a:rPr kumimoji="1" lang="en-US"/>
            <a:t>Networks</a:t>
          </a:r>
          <a:r>
            <a:rPr kumimoji="1" lang="zh-CN"/>
            <a:t> </a:t>
          </a:r>
          <a:r>
            <a:rPr kumimoji="1" lang="en-US"/>
            <a:t>and</a:t>
          </a:r>
          <a:r>
            <a:rPr kumimoji="1" lang="zh-CN"/>
            <a:t> </a:t>
          </a:r>
          <a:r>
            <a:rPr kumimoji="1" lang="en-US"/>
            <a:t>its</a:t>
          </a:r>
          <a:r>
            <a:rPr kumimoji="1" lang="zh-CN"/>
            <a:t> </a:t>
          </a:r>
          <a:r>
            <a:rPr kumimoji="1" lang="en-US"/>
            <a:t>Principles</a:t>
          </a:r>
          <a:r>
            <a:rPr kumimoji="1" lang="zh-CN"/>
            <a:t> </a:t>
          </a:r>
          <a:endParaRPr lang="en-US"/>
        </a:p>
      </dgm:t>
    </dgm:pt>
    <dgm:pt modelId="{09E54B29-D83A-497D-88B1-0A7F699A8A74}" type="parTrans" cxnId="{B6A070D4-367B-49D7-B85C-B075C0437B9E}">
      <dgm:prSet/>
      <dgm:spPr/>
      <dgm:t>
        <a:bodyPr/>
        <a:lstStyle/>
        <a:p>
          <a:endParaRPr lang="en-US"/>
        </a:p>
      </dgm:t>
    </dgm:pt>
    <dgm:pt modelId="{EC83DC26-3508-4F0C-A6DC-8569F2B7565A}" type="sibTrans" cxnId="{B6A070D4-367B-49D7-B85C-B075C0437B9E}">
      <dgm:prSet/>
      <dgm:spPr/>
      <dgm:t>
        <a:bodyPr/>
        <a:lstStyle/>
        <a:p>
          <a:endParaRPr lang="en-US"/>
        </a:p>
      </dgm:t>
    </dgm:pt>
    <dgm:pt modelId="{DD84A03B-2230-41DA-BE8B-B6971A9F30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/>
            <a:t>Some</a:t>
          </a:r>
          <a:r>
            <a:rPr kumimoji="1" lang="zh-CN"/>
            <a:t> </a:t>
          </a:r>
          <a:r>
            <a:rPr kumimoji="1" lang="en-US"/>
            <a:t>Pragmatic</a:t>
          </a:r>
          <a:r>
            <a:rPr kumimoji="1" lang="zh-CN"/>
            <a:t> </a:t>
          </a:r>
          <a:r>
            <a:rPr kumimoji="1" lang="en-US"/>
            <a:t>Neural</a:t>
          </a:r>
          <a:r>
            <a:rPr kumimoji="1" lang="zh-CN"/>
            <a:t> </a:t>
          </a:r>
          <a:r>
            <a:rPr kumimoji="1" lang="en-US"/>
            <a:t>Networks</a:t>
          </a:r>
          <a:r>
            <a:rPr kumimoji="1" lang="zh-CN"/>
            <a:t> </a:t>
          </a:r>
          <a:r>
            <a:rPr kumimoji="1" lang="en-US"/>
            <a:t>tips</a:t>
          </a:r>
          <a:r>
            <a:rPr kumimoji="1" lang="zh-CN"/>
            <a:t> </a:t>
          </a:r>
          <a:r>
            <a:rPr kumimoji="1" lang="en-US"/>
            <a:t>for</a:t>
          </a:r>
          <a:r>
            <a:rPr kumimoji="1" lang="zh-CN"/>
            <a:t> </a:t>
          </a:r>
          <a:r>
            <a:rPr kumimoji="1" lang="en-US"/>
            <a:t>deep</a:t>
          </a:r>
          <a:r>
            <a:rPr kumimoji="1" lang="zh-CN"/>
            <a:t> </a:t>
          </a:r>
          <a:r>
            <a:rPr kumimoji="1" lang="en-US"/>
            <a:t>learning</a:t>
          </a:r>
          <a:r>
            <a:rPr kumimoji="1" lang="zh-CN"/>
            <a:t> </a:t>
          </a:r>
          <a:endParaRPr lang="en-US"/>
        </a:p>
      </dgm:t>
    </dgm:pt>
    <dgm:pt modelId="{99276EF6-9B61-4BAF-AA32-952FCB3D17BD}" type="parTrans" cxnId="{0053F3DE-8D10-4E67-B58E-FE2B974CB658}">
      <dgm:prSet/>
      <dgm:spPr/>
      <dgm:t>
        <a:bodyPr/>
        <a:lstStyle/>
        <a:p>
          <a:endParaRPr lang="en-US"/>
        </a:p>
      </dgm:t>
    </dgm:pt>
    <dgm:pt modelId="{8AB1EAA2-DCB8-4638-8A6A-E86A0E789D86}" type="sibTrans" cxnId="{0053F3DE-8D10-4E67-B58E-FE2B974CB658}">
      <dgm:prSet/>
      <dgm:spPr/>
      <dgm:t>
        <a:bodyPr/>
        <a:lstStyle/>
        <a:p>
          <a:endParaRPr lang="en-US"/>
        </a:p>
      </dgm:t>
    </dgm:pt>
    <dgm:pt modelId="{B13F299E-004F-4D92-B4B9-170321DDC1DF}" type="pres">
      <dgm:prSet presAssocID="{F2AF6A47-316F-4EF8-A49C-F6C7F281E7FE}" presName="root" presStyleCnt="0">
        <dgm:presLayoutVars>
          <dgm:dir/>
          <dgm:resizeHandles val="exact"/>
        </dgm:presLayoutVars>
      </dgm:prSet>
      <dgm:spPr/>
    </dgm:pt>
    <dgm:pt modelId="{10415A03-76ED-4B17-82C4-94B4C3F12568}" type="pres">
      <dgm:prSet presAssocID="{B2E4DCE7-E5B3-42A2-A11B-5B1D5A41A2B4}" presName="compNode" presStyleCnt="0"/>
      <dgm:spPr/>
    </dgm:pt>
    <dgm:pt modelId="{87C4A7D6-ADEB-4C9D-BCA0-4F2CCAE939D2}" type="pres">
      <dgm:prSet presAssocID="{B2E4DCE7-E5B3-42A2-A11B-5B1D5A41A2B4}" presName="iconBgRect" presStyleLbl="bgShp" presStyleIdx="0" presStyleCnt="3"/>
      <dgm:spPr/>
    </dgm:pt>
    <dgm:pt modelId="{0933BF6D-A90F-48E7-837E-8B3FA25DCADC}" type="pres">
      <dgm:prSet presAssocID="{B2E4DCE7-E5B3-42A2-A11B-5B1D5A41A2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8D751FD-EA00-4268-9254-D38BAE86863D}" type="pres">
      <dgm:prSet presAssocID="{B2E4DCE7-E5B3-42A2-A11B-5B1D5A41A2B4}" presName="spaceRect" presStyleCnt="0"/>
      <dgm:spPr/>
    </dgm:pt>
    <dgm:pt modelId="{6DA4EE95-566E-4E9A-85C9-095F300EB7DB}" type="pres">
      <dgm:prSet presAssocID="{B2E4DCE7-E5B3-42A2-A11B-5B1D5A41A2B4}" presName="textRect" presStyleLbl="revTx" presStyleIdx="0" presStyleCnt="3">
        <dgm:presLayoutVars>
          <dgm:chMax val="1"/>
          <dgm:chPref val="1"/>
        </dgm:presLayoutVars>
      </dgm:prSet>
      <dgm:spPr/>
    </dgm:pt>
    <dgm:pt modelId="{A5DB9587-C9DA-4070-8A76-092ACCD09A5C}" type="pres">
      <dgm:prSet presAssocID="{2244C2C5-6292-4525-900A-FD142C165363}" presName="sibTrans" presStyleCnt="0"/>
      <dgm:spPr/>
    </dgm:pt>
    <dgm:pt modelId="{ACE9C3E3-E3BC-4293-A85F-C53BD1D97F0D}" type="pres">
      <dgm:prSet presAssocID="{FDFB66D2-6142-4A81-B353-B5D8CF4C60C5}" presName="compNode" presStyleCnt="0"/>
      <dgm:spPr/>
    </dgm:pt>
    <dgm:pt modelId="{4B3A755A-06A3-4420-8ACF-71109C65A7E6}" type="pres">
      <dgm:prSet presAssocID="{FDFB66D2-6142-4A81-B353-B5D8CF4C60C5}" presName="iconBgRect" presStyleLbl="bgShp" presStyleIdx="1" presStyleCnt="3"/>
      <dgm:spPr/>
    </dgm:pt>
    <dgm:pt modelId="{AC1F585D-E011-437B-8122-C5C0350FB976}" type="pres">
      <dgm:prSet presAssocID="{FDFB66D2-6142-4A81-B353-B5D8CF4C60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8C79DF9-CDDB-4981-8FDC-25E711FA3B6A}" type="pres">
      <dgm:prSet presAssocID="{FDFB66D2-6142-4A81-B353-B5D8CF4C60C5}" presName="spaceRect" presStyleCnt="0"/>
      <dgm:spPr/>
    </dgm:pt>
    <dgm:pt modelId="{3AB4F9AC-12AE-4DAE-9539-DE958903BCBC}" type="pres">
      <dgm:prSet presAssocID="{FDFB66D2-6142-4A81-B353-B5D8CF4C60C5}" presName="textRect" presStyleLbl="revTx" presStyleIdx="1" presStyleCnt="3">
        <dgm:presLayoutVars>
          <dgm:chMax val="1"/>
          <dgm:chPref val="1"/>
        </dgm:presLayoutVars>
      </dgm:prSet>
      <dgm:spPr/>
    </dgm:pt>
    <dgm:pt modelId="{D1C77FD1-B8C3-4962-8DC9-9591BD83D617}" type="pres">
      <dgm:prSet presAssocID="{EC83DC26-3508-4F0C-A6DC-8569F2B7565A}" presName="sibTrans" presStyleCnt="0"/>
      <dgm:spPr/>
    </dgm:pt>
    <dgm:pt modelId="{4F12EBDD-4A1B-486E-A345-ADDD1FA29A8B}" type="pres">
      <dgm:prSet presAssocID="{DD84A03B-2230-41DA-BE8B-B6971A9F30A5}" presName="compNode" presStyleCnt="0"/>
      <dgm:spPr/>
    </dgm:pt>
    <dgm:pt modelId="{23FD4216-2B63-40EC-B852-BFA1BB2E19A2}" type="pres">
      <dgm:prSet presAssocID="{DD84A03B-2230-41DA-BE8B-B6971A9F30A5}" presName="iconBgRect" presStyleLbl="bgShp" presStyleIdx="2" presStyleCnt="3"/>
      <dgm:spPr/>
    </dgm:pt>
    <dgm:pt modelId="{241AF285-E747-4890-907B-F545D6086CD3}" type="pres">
      <dgm:prSet presAssocID="{DD84A03B-2230-41DA-BE8B-B6971A9F30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AE2CF8D-4660-46B3-B6AA-A62EAD791D6E}" type="pres">
      <dgm:prSet presAssocID="{DD84A03B-2230-41DA-BE8B-B6971A9F30A5}" presName="spaceRect" presStyleCnt="0"/>
      <dgm:spPr/>
    </dgm:pt>
    <dgm:pt modelId="{BAD18739-CFAD-4423-AA4C-0F9BCC4FB2B2}" type="pres">
      <dgm:prSet presAssocID="{DD84A03B-2230-41DA-BE8B-B6971A9F30A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92B179-46E2-7544-A126-1FB9C155E0B4}" type="presOf" srcId="{B2E4DCE7-E5B3-42A2-A11B-5B1D5A41A2B4}" destId="{6DA4EE95-566E-4E9A-85C9-095F300EB7DB}" srcOrd="0" destOrd="0" presId="urn:microsoft.com/office/officeart/2018/5/layout/IconCircleLabelList"/>
    <dgm:cxn modelId="{B6A070D4-367B-49D7-B85C-B075C0437B9E}" srcId="{F2AF6A47-316F-4EF8-A49C-F6C7F281E7FE}" destId="{FDFB66D2-6142-4A81-B353-B5D8CF4C60C5}" srcOrd="1" destOrd="0" parTransId="{09E54B29-D83A-497D-88B1-0A7F699A8A74}" sibTransId="{EC83DC26-3508-4F0C-A6DC-8569F2B7565A}"/>
    <dgm:cxn modelId="{3A658AD4-24B2-5946-90E1-A1F18492939A}" type="presOf" srcId="{F2AF6A47-316F-4EF8-A49C-F6C7F281E7FE}" destId="{B13F299E-004F-4D92-B4B9-170321DDC1DF}" srcOrd="0" destOrd="0" presId="urn:microsoft.com/office/officeart/2018/5/layout/IconCircleLabelList"/>
    <dgm:cxn modelId="{4EA514D8-1076-6D4A-9192-9BE460D91782}" type="presOf" srcId="{FDFB66D2-6142-4A81-B353-B5D8CF4C60C5}" destId="{3AB4F9AC-12AE-4DAE-9539-DE958903BCBC}" srcOrd="0" destOrd="0" presId="urn:microsoft.com/office/officeart/2018/5/layout/IconCircleLabelList"/>
    <dgm:cxn modelId="{0053F3DE-8D10-4E67-B58E-FE2B974CB658}" srcId="{F2AF6A47-316F-4EF8-A49C-F6C7F281E7FE}" destId="{DD84A03B-2230-41DA-BE8B-B6971A9F30A5}" srcOrd="2" destOrd="0" parTransId="{99276EF6-9B61-4BAF-AA32-952FCB3D17BD}" sibTransId="{8AB1EAA2-DCB8-4638-8A6A-E86A0E789D86}"/>
    <dgm:cxn modelId="{CE6BC1E0-C4E6-044D-B940-D758C62D2A8E}" type="presOf" srcId="{DD84A03B-2230-41DA-BE8B-B6971A9F30A5}" destId="{BAD18739-CFAD-4423-AA4C-0F9BCC4FB2B2}" srcOrd="0" destOrd="0" presId="urn:microsoft.com/office/officeart/2018/5/layout/IconCircleLabelList"/>
    <dgm:cxn modelId="{0BDFF4FF-DAB9-40DE-8E3B-1E319842E986}" srcId="{F2AF6A47-316F-4EF8-A49C-F6C7F281E7FE}" destId="{B2E4DCE7-E5B3-42A2-A11B-5B1D5A41A2B4}" srcOrd="0" destOrd="0" parTransId="{C8720B50-BC33-482D-83B6-647718CC8633}" sibTransId="{2244C2C5-6292-4525-900A-FD142C165363}"/>
    <dgm:cxn modelId="{B09D6173-371C-1C42-9C62-B8FEABBBA20B}" type="presParOf" srcId="{B13F299E-004F-4D92-B4B9-170321DDC1DF}" destId="{10415A03-76ED-4B17-82C4-94B4C3F12568}" srcOrd="0" destOrd="0" presId="urn:microsoft.com/office/officeart/2018/5/layout/IconCircleLabelList"/>
    <dgm:cxn modelId="{7DE484B5-248B-0144-938F-58EB1550A260}" type="presParOf" srcId="{10415A03-76ED-4B17-82C4-94B4C3F12568}" destId="{87C4A7D6-ADEB-4C9D-BCA0-4F2CCAE939D2}" srcOrd="0" destOrd="0" presId="urn:microsoft.com/office/officeart/2018/5/layout/IconCircleLabelList"/>
    <dgm:cxn modelId="{86A17AC1-1835-A74C-9680-706FAFA45731}" type="presParOf" srcId="{10415A03-76ED-4B17-82C4-94B4C3F12568}" destId="{0933BF6D-A90F-48E7-837E-8B3FA25DCADC}" srcOrd="1" destOrd="0" presId="urn:microsoft.com/office/officeart/2018/5/layout/IconCircleLabelList"/>
    <dgm:cxn modelId="{8922FA28-C060-6240-8F4D-47CE1B59B115}" type="presParOf" srcId="{10415A03-76ED-4B17-82C4-94B4C3F12568}" destId="{68D751FD-EA00-4268-9254-D38BAE86863D}" srcOrd="2" destOrd="0" presId="urn:microsoft.com/office/officeart/2018/5/layout/IconCircleLabelList"/>
    <dgm:cxn modelId="{A0B75510-D600-A24E-896E-558C00224682}" type="presParOf" srcId="{10415A03-76ED-4B17-82C4-94B4C3F12568}" destId="{6DA4EE95-566E-4E9A-85C9-095F300EB7DB}" srcOrd="3" destOrd="0" presId="urn:microsoft.com/office/officeart/2018/5/layout/IconCircleLabelList"/>
    <dgm:cxn modelId="{94AB90FE-D9BA-454C-94C8-76D107F682B1}" type="presParOf" srcId="{B13F299E-004F-4D92-B4B9-170321DDC1DF}" destId="{A5DB9587-C9DA-4070-8A76-092ACCD09A5C}" srcOrd="1" destOrd="0" presId="urn:microsoft.com/office/officeart/2018/5/layout/IconCircleLabelList"/>
    <dgm:cxn modelId="{867D1DBF-8244-B74E-969B-DA1BB934DB0D}" type="presParOf" srcId="{B13F299E-004F-4D92-B4B9-170321DDC1DF}" destId="{ACE9C3E3-E3BC-4293-A85F-C53BD1D97F0D}" srcOrd="2" destOrd="0" presId="urn:microsoft.com/office/officeart/2018/5/layout/IconCircleLabelList"/>
    <dgm:cxn modelId="{9189BF72-87F5-B540-B6AB-E645F3B2143E}" type="presParOf" srcId="{ACE9C3E3-E3BC-4293-A85F-C53BD1D97F0D}" destId="{4B3A755A-06A3-4420-8ACF-71109C65A7E6}" srcOrd="0" destOrd="0" presId="urn:microsoft.com/office/officeart/2018/5/layout/IconCircleLabelList"/>
    <dgm:cxn modelId="{3C32B3D1-2BA5-854A-A1B8-3FF5D1A77897}" type="presParOf" srcId="{ACE9C3E3-E3BC-4293-A85F-C53BD1D97F0D}" destId="{AC1F585D-E011-437B-8122-C5C0350FB976}" srcOrd="1" destOrd="0" presId="urn:microsoft.com/office/officeart/2018/5/layout/IconCircleLabelList"/>
    <dgm:cxn modelId="{A1AFF489-7471-AC47-A935-0297D988670E}" type="presParOf" srcId="{ACE9C3E3-E3BC-4293-A85F-C53BD1D97F0D}" destId="{88C79DF9-CDDB-4981-8FDC-25E711FA3B6A}" srcOrd="2" destOrd="0" presId="urn:microsoft.com/office/officeart/2018/5/layout/IconCircleLabelList"/>
    <dgm:cxn modelId="{7FFBD693-2387-884B-9B2A-C2B6C84B99DF}" type="presParOf" srcId="{ACE9C3E3-E3BC-4293-A85F-C53BD1D97F0D}" destId="{3AB4F9AC-12AE-4DAE-9539-DE958903BCBC}" srcOrd="3" destOrd="0" presId="urn:microsoft.com/office/officeart/2018/5/layout/IconCircleLabelList"/>
    <dgm:cxn modelId="{12005996-D0B2-5542-9460-35C14C5B8807}" type="presParOf" srcId="{B13F299E-004F-4D92-B4B9-170321DDC1DF}" destId="{D1C77FD1-B8C3-4962-8DC9-9591BD83D617}" srcOrd="3" destOrd="0" presId="urn:microsoft.com/office/officeart/2018/5/layout/IconCircleLabelList"/>
    <dgm:cxn modelId="{F13DD65B-DB03-9F4C-90BD-CDA05D05A85C}" type="presParOf" srcId="{B13F299E-004F-4D92-B4B9-170321DDC1DF}" destId="{4F12EBDD-4A1B-486E-A345-ADDD1FA29A8B}" srcOrd="4" destOrd="0" presId="urn:microsoft.com/office/officeart/2018/5/layout/IconCircleLabelList"/>
    <dgm:cxn modelId="{FF3A9664-7A6B-BC4E-9660-35775EE5DF5C}" type="presParOf" srcId="{4F12EBDD-4A1B-486E-A345-ADDD1FA29A8B}" destId="{23FD4216-2B63-40EC-B852-BFA1BB2E19A2}" srcOrd="0" destOrd="0" presId="urn:microsoft.com/office/officeart/2018/5/layout/IconCircleLabelList"/>
    <dgm:cxn modelId="{07FF9DCF-70BA-3149-AFF1-1D44B41D8CED}" type="presParOf" srcId="{4F12EBDD-4A1B-486E-A345-ADDD1FA29A8B}" destId="{241AF285-E747-4890-907B-F545D6086CD3}" srcOrd="1" destOrd="0" presId="urn:microsoft.com/office/officeart/2018/5/layout/IconCircleLabelList"/>
    <dgm:cxn modelId="{04B07382-0AFA-4843-BBD2-8C1274A8B6DD}" type="presParOf" srcId="{4F12EBDD-4A1B-486E-A345-ADDD1FA29A8B}" destId="{BAE2CF8D-4660-46B3-B6AA-A62EAD791D6E}" srcOrd="2" destOrd="0" presId="urn:microsoft.com/office/officeart/2018/5/layout/IconCircleLabelList"/>
    <dgm:cxn modelId="{918D65B0-80DF-D246-A08C-AD5189D21F30}" type="presParOf" srcId="{4F12EBDD-4A1B-486E-A345-ADDD1FA29A8B}" destId="{BAD18739-CFAD-4423-AA4C-0F9BCC4FB2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4A7D6-ADEB-4C9D-BCA0-4F2CCAE939D2}">
      <dsp:nvSpPr>
        <dsp:cNvPr id="0" name=""/>
        <dsp:cNvSpPr/>
      </dsp:nvSpPr>
      <dsp:spPr>
        <a:xfrm>
          <a:off x="653462" y="13989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3BF6D-A90F-48E7-837E-8B3FA25DCADC}">
      <dsp:nvSpPr>
        <dsp:cNvPr id="0" name=""/>
        <dsp:cNvSpPr/>
      </dsp:nvSpPr>
      <dsp:spPr>
        <a:xfrm>
          <a:off x="1041025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4EE95-566E-4E9A-85C9-095F300EB7DB}">
      <dsp:nvSpPr>
        <dsp:cNvPr id="0" name=""/>
        <dsp:cNvSpPr/>
      </dsp:nvSpPr>
      <dsp:spPr>
        <a:xfrm>
          <a:off x="72118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500" kern="1200"/>
            <a:t>Lots</a:t>
          </a:r>
          <a:r>
            <a:rPr kumimoji="1" lang="zh-CN" sz="1500" kern="1200"/>
            <a:t> </a:t>
          </a:r>
          <a:r>
            <a:rPr kumimoji="1" lang="en-US" sz="1500" kern="1200"/>
            <a:t>of</a:t>
          </a:r>
          <a:r>
            <a:rPr kumimoji="1" lang="zh-CN" sz="1500" kern="1200"/>
            <a:t> </a:t>
          </a:r>
          <a:r>
            <a:rPr kumimoji="1" lang="en-US" sz="1500" kern="1200"/>
            <a:t>Machine</a:t>
          </a:r>
          <a:r>
            <a:rPr kumimoji="1" lang="zh-CN" sz="1500" kern="1200"/>
            <a:t> </a:t>
          </a:r>
          <a:r>
            <a:rPr kumimoji="1" lang="en-US" sz="1500" kern="1200"/>
            <a:t>Learnings</a:t>
          </a:r>
          <a:r>
            <a:rPr kumimoji="1" lang="zh-CN" sz="1500" kern="1200"/>
            <a:t> </a:t>
          </a:r>
          <a:endParaRPr lang="en-US" sz="1500" kern="1200"/>
        </a:p>
      </dsp:txBody>
      <dsp:txXfrm>
        <a:off x="72118" y="2524899"/>
        <a:ext cx="2981250" cy="720000"/>
      </dsp:txXfrm>
    </dsp:sp>
    <dsp:sp modelId="{4B3A755A-06A3-4420-8ACF-71109C65A7E6}">
      <dsp:nvSpPr>
        <dsp:cNvPr id="0" name=""/>
        <dsp:cNvSpPr/>
      </dsp:nvSpPr>
      <dsp:spPr>
        <a:xfrm>
          <a:off x="4156431" y="13989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F585D-E011-437B-8122-C5C0350FB976}">
      <dsp:nvSpPr>
        <dsp:cNvPr id="0" name=""/>
        <dsp:cNvSpPr/>
      </dsp:nvSpPr>
      <dsp:spPr>
        <a:xfrm>
          <a:off x="4543993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4F9AC-12AE-4DAE-9539-DE958903BCBC}">
      <dsp:nvSpPr>
        <dsp:cNvPr id="0" name=""/>
        <dsp:cNvSpPr/>
      </dsp:nvSpPr>
      <dsp:spPr>
        <a:xfrm>
          <a:off x="3575087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500" kern="1200"/>
            <a:t>Neural</a:t>
          </a:r>
          <a:r>
            <a:rPr kumimoji="1" lang="zh-CN" sz="1500" kern="1200"/>
            <a:t> </a:t>
          </a:r>
          <a:r>
            <a:rPr kumimoji="1" lang="en-US" sz="1500" kern="1200"/>
            <a:t>Networks</a:t>
          </a:r>
          <a:r>
            <a:rPr kumimoji="1" lang="zh-CN" sz="1500" kern="1200"/>
            <a:t> </a:t>
          </a:r>
          <a:r>
            <a:rPr kumimoji="1" lang="en-US" sz="1500" kern="1200"/>
            <a:t>and</a:t>
          </a:r>
          <a:r>
            <a:rPr kumimoji="1" lang="zh-CN" sz="1500" kern="1200"/>
            <a:t> </a:t>
          </a:r>
          <a:r>
            <a:rPr kumimoji="1" lang="en-US" sz="1500" kern="1200"/>
            <a:t>its</a:t>
          </a:r>
          <a:r>
            <a:rPr kumimoji="1" lang="zh-CN" sz="1500" kern="1200"/>
            <a:t> </a:t>
          </a:r>
          <a:r>
            <a:rPr kumimoji="1" lang="en-US" sz="1500" kern="1200"/>
            <a:t>Principles</a:t>
          </a:r>
          <a:r>
            <a:rPr kumimoji="1" lang="zh-CN" sz="1500" kern="1200"/>
            <a:t> </a:t>
          </a:r>
          <a:endParaRPr lang="en-US" sz="1500" kern="1200"/>
        </a:p>
      </dsp:txBody>
      <dsp:txXfrm>
        <a:off x="3575087" y="2524899"/>
        <a:ext cx="2981250" cy="720000"/>
      </dsp:txXfrm>
    </dsp:sp>
    <dsp:sp modelId="{23FD4216-2B63-40EC-B852-BFA1BB2E19A2}">
      <dsp:nvSpPr>
        <dsp:cNvPr id="0" name=""/>
        <dsp:cNvSpPr/>
      </dsp:nvSpPr>
      <dsp:spPr>
        <a:xfrm>
          <a:off x="7659400" y="13989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AF285-E747-4890-907B-F545D6086CD3}">
      <dsp:nvSpPr>
        <dsp:cNvPr id="0" name=""/>
        <dsp:cNvSpPr/>
      </dsp:nvSpPr>
      <dsp:spPr>
        <a:xfrm>
          <a:off x="8046962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18739-CFAD-4423-AA4C-0F9BCC4FB2B2}">
      <dsp:nvSpPr>
        <dsp:cNvPr id="0" name=""/>
        <dsp:cNvSpPr/>
      </dsp:nvSpPr>
      <dsp:spPr>
        <a:xfrm>
          <a:off x="7078056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500" kern="1200"/>
            <a:t>Some</a:t>
          </a:r>
          <a:r>
            <a:rPr kumimoji="1" lang="zh-CN" sz="1500" kern="1200"/>
            <a:t> </a:t>
          </a:r>
          <a:r>
            <a:rPr kumimoji="1" lang="en-US" sz="1500" kern="1200"/>
            <a:t>Pragmatic</a:t>
          </a:r>
          <a:r>
            <a:rPr kumimoji="1" lang="zh-CN" sz="1500" kern="1200"/>
            <a:t> </a:t>
          </a:r>
          <a:r>
            <a:rPr kumimoji="1" lang="en-US" sz="1500" kern="1200"/>
            <a:t>Neural</a:t>
          </a:r>
          <a:r>
            <a:rPr kumimoji="1" lang="zh-CN" sz="1500" kern="1200"/>
            <a:t> </a:t>
          </a:r>
          <a:r>
            <a:rPr kumimoji="1" lang="en-US" sz="1500" kern="1200"/>
            <a:t>Networks</a:t>
          </a:r>
          <a:r>
            <a:rPr kumimoji="1" lang="zh-CN" sz="1500" kern="1200"/>
            <a:t> </a:t>
          </a:r>
          <a:r>
            <a:rPr kumimoji="1" lang="en-US" sz="1500" kern="1200"/>
            <a:t>tips</a:t>
          </a:r>
          <a:r>
            <a:rPr kumimoji="1" lang="zh-CN" sz="1500" kern="1200"/>
            <a:t> </a:t>
          </a:r>
          <a:r>
            <a:rPr kumimoji="1" lang="en-US" sz="1500" kern="1200"/>
            <a:t>for</a:t>
          </a:r>
          <a:r>
            <a:rPr kumimoji="1" lang="zh-CN" sz="1500" kern="1200"/>
            <a:t> </a:t>
          </a:r>
          <a:r>
            <a:rPr kumimoji="1" lang="en-US" sz="1500" kern="1200"/>
            <a:t>deep</a:t>
          </a:r>
          <a:r>
            <a:rPr kumimoji="1" lang="zh-CN" sz="1500" kern="1200"/>
            <a:t> </a:t>
          </a:r>
          <a:r>
            <a:rPr kumimoji="1" lang="en-US" sz="1500" kern="1200"/>
            <a:t>learning</a:t>
          </a:r>
          <a:r>
            <a:rPr kumimoji="1" lang="zh-CN" sz="1500" kern="1200"/>
            <a:t> </a:t>
          </a:r>
          <a:endParaRPr lang="en-US" sz="1500" kern="1200"/>
        </a:p>
      </dsp:txBody>
      <dsp:txXfrm>
        <a:off x="7078056" y="2524899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5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0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80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30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2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6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20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65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2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4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27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9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0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7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8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6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78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807" y="4426071"/>
            <a:ext cx="8386839" cy="138374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1600" dirty="0"/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Lecture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08</a:t>
            </a: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Recurrent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Neural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Networks</a:t>
            </a: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The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Kernel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Ability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For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Artificial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Intelligence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endParaRPr lang="en-CN" sz="1600" dirty="0">
              <a:latin typeface="+mn-lt"/>
              <a:ea typeface="KaiTi" panose="02010609060101010101" pitchFamily="49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46" y="5913180"/>
            <a:ext cx="9078562" cy="592975"/>
          </a:xfrm>
        </p:spPr>
        <p:txBody>
          <a:bodyPr anchor="ctr">
            <a:normAutofit lnSpcReduction="10000"/>
          </a:bodyPr>
          <a:lstStyle/>
          <a:p>
            <a:pPr algn="ctr">
              <a:lnSpc>
                <a:spcPct val="100000"/>
              </a:lnSpc>
            </a:pPr>
            <a:endParaRPr lang="en-CN" sz="700" dirty="0"/>
          </a:p>
          <a:p>
            <a:pPr algn="ctr">
              <a:lnSpc>
                <a:spcPct val="100000"/>
              </a:lnSpc>
            </a:pPr>
            <a:r>
              <a:rPr lang="en-US" sz="1800" dirty="0" err="1">
                <a:latin typeface="SimSun" panose="02010600030101010101" pitchFamily="2" charset="-122"/>
                <a:ea typeface="SimSun" panose="02010600030101010101" pitchFamily="2" charset="-122"/>
              </a:rPr>
              <a:t>高民权</a:t>
            </a:r>
            <a:endParaRPr lang="en-CN" sz="7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1564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F77F1-9979-B541-8361-F93613F1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FC99-3C29-5549-8D45-3DB066D17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Stacked</a:t>
            </a:r>
            <a:r>
              <a:rPr lang="zh-CN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</a:p>
          <a:p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Bidirectional</a:t>
            </a:r>
            <a:r>
              <a:rPr lang="zh-CN" alt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RNN</a:t>
            </a:r>
          </a:p>
          <a:p>
            <a:endParaRPr kumimoji="1" lang="en-US" altLang="zh-CN" dirty="0"/>
          </a:p>
          <a:p>
            <a:endParaRPr kumimoji="1" lang="en-CN" dirty="0"/>
          </a:p>
        </p:txBody>
      </p:sp>
      <p:pic>
        <p:nvPicPr>
          <p:cNvPr id="4100" name="Picture 4" descr="rnn_language_model_basic_keras">
            <a:extLst>
              <a:ext uri="{FF2B5EF4-FFF2-40B4-BE49-F238E27FC236}">
                <a16:creationId xmlns:a16="http://schemas.microsoft.com/office/drawing/2014/main" id="{E5B5E7F7-5914-1C43-9743-FBCD518C9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575" y="989840"/>
            <a:ext cx="6493367" cy="55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current Neural Networks Tutorial, Part 1 – Introduction to RNNs |  Tutorial, Deep learning, Networking">
            <a:extLst>
              <a:ext uri="{FF2B5EF4-FFF2-40B4-BE49-F238E27FC236}">
                <a16:creationId xmlns:a16="http://schemas.microsoft.com/office/drawing/2014/main" id="{E6FB48CC-E373-8545-9FB5-6E504D91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86" y="989840"/>
            <a:ext cx="5058289" cy="55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58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4A5B-6A3D-444C-815C-60365244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of Long-Term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043F6-B9C7-A640-AC8C-BDB68FD3A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/>
          <a:lstStyle/>
          <a:p>
            <a:r>
              <a:rPr lang="en-US" dirty="0"/>
              <a:t>Vanishing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Exploding</a:t>
            </a:r>
            <a:r>
              <a:rPr lang="en-US" dirty="0"/>
              <a:t> Problem</a:t>
            </a:r>
          </a:p>
          <a:p>
            <a:r>
              <a:rPr lang="en-US" altLang="zh-CN" dirty="0"/>
              <a:t>climb</a:t>
            </a:r>
            <a:r>
              <a:rPr lang="zh-CN" altLang="en-US" dirty="0"/>
              <a:t> </a:t>
            </a:r>
            <a:r>
              <a:rPr lang="en-US" altLang="zh-CN" dirty="0"/>
              <a:t>mountains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62F1E-05D6-B148-A9B1-C60F6DF4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892" y="2291731"/>
            <a:ext cx="7713663" cy="377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7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B666-289C-6446-8D66-4EB154751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30" y="972580"/>
            <a:ext cx="10131425" cy="3649133"/>
          </a:xfrm>
        </p:spPr>
        <p:txBody>
          <a:bodyPr anchor="t"/>
          <a:lstStyle/>
          <a:p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Vanshing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Exploding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4E9F26-487C-B84A-9232-CBEF4156A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30" y="2030865"/>
            <a:ext cx="10358891" cy="355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84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Great Wall of China">
            <a:extLst>
              <a:ext uri="{FF2B5EF4-FFF2-40B4-BE49-F238E27FC236}">
                <a16:creationId xmlns:a16="http://schemas.microsoft.com/office/drawing/2014/main" id="{10D4A5C3-81E7-4F93-B4AC-F2DA28CBFD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4415"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FDD95-8183-6747-9B39-15735143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Long</a:t>
            </a:r>
            <a:r>
              <a:rPr lang="en-US" altLang="zh-CN" sz="4800"/>
              <a:t>-term memory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9269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D9F2-19C4-724C-916A-1515F6B6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534F9-75FA-6342-965C-E6B6CD1706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1012" r="9224"/>
          <a:stretch/>
        </p:blipFill>
        <p:spPr>
          <a:xfrm>
            <a:off x="111231" y="0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BCF9-BC4A-3742-A7CD-5EFDC7CA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L-Long S-Short T-Term M-Memory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Ga</a:t>
            </a:r>
            <a:r>
              <a:rPr lang="en-US" altLang="zh-CN" dirty="0"/>
              <a:t>te: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lnSpc>
                <a:spcPct val="90000"/>
              </a:lnSpc>
              <a:buNone/>
            </a:pPr>
            <a:endParaRPr lang="en-US" dirty="0"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converge faster</a:t>
            </a:r>
          </a:p>
          <a:p>
            <a:pPr>
              <a:lnSpc>
                <a:spcPct val="90000"/>
              </a:lnSpc>
            </a:pPr>
            <a:endParaRPr lang="en-US" dirty="0"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detect long-term dependencies 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Gates are a way to optionally let information through. They are composed out of </a:t>
            </a:r>
            <a:r>
              <a:rPr lang="en-US" b="1" dirty="0"/>
              <a:t>sigmoid </a:t>
            </a:r>
            <a:r>
              <a:rPr lang="en-US" dirty="0"/>
              <a:t>neural net layer and a pointwise multiplication operation. 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Q: Why sigmoid? </a:t>
            </a:r>
            <a:r>
              <a:rPr lang="en-US" b="1" dirty="0"/>
              <a:t> </a:t>
            </a:r>
            <a:r>
              <a:rPr lang="en-US" dirty="0"/>
              <a:t> 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7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4EB3-5D7F-6D44-AB36-A3F3CA2A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D5D55-C699-DE49-9019-6D492778D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CN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91CA3B9-86C1-B848-B69E-9A6E27477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" y="85061"/>
            <a:ext cx="12067953" cy="346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ABC82B3-1987-014B-AD42-A835280F2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" y="3627473"/>
            <a:ext cx="12077276" cy="31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06A322-AF92-AF4E-8A92-127043B02A1A}"/>
              </a:ext>
            </a:extLst>
          </p:cNvPr>
          <p:cNvSpPr/>
          <p:nvPr/>
        </p:nvSpPr>
        <p:spPr>
          <a:xfrm>
            <a:off x="3895061" y="146197"/>
            <a:ext cx="4348716" cy="3343939"/>
          </a:xfrm>
          <a:prstGeom prst="roundRect">
            <a:avLst/>
          </a:prstGeom>
          <a:solidFill>
            <a:srgbClr val="46B298">
              <a:alpha val="23529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758650-72EA-AA41-94C1-113EA6588B6D}"/>
              </a:ext>
            </a:extLst>
          </p:cNvPr>
          <p:cNvSpPr/>
          <p:nvPr/>
        </p:nvSpPr>
        <p:spPr>
          <a:xfrm>
            <a:off x="3895061" y="3613299"/>
            <a:ext cx="4348716" cy="3244701"/>
          </a:xfrm>
          <a:prstGeom prst="roundRect">
            <a:avLst/>
          </a:prstGeom>
          <a:solidFill>
            <a:srgbClr val="46B298">
              <a:alpha val="23529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02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E553-33C3-3142-973E-B2707E06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45" y="609600"/>
            <a:ext cx="10131425" cy="1456267"/>
          </a:xfrm>
        </p:spPr>
        <p:txBody>
          <a:bodyPr/>
          <a:lstStyle/>
          <a:p>
            <a:endParaRPr kumimoji="1"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E9F3-A329-0246-B035-5EC8278D9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045" y="2142067"/>
            <a:ext cx="10131425" cy="3649133"/>
          </a:xfrm>
        </p:spPr>
        <p:txBody>
          <a:bodyPr/>
          <a:lstStyle/>
          <a:p>
            <a:endParaRPr kumimoji="1" lang="en-C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4447A45-C9B8-1F4C-A444-94973A3B6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3" y="4671"/>
            <a:ext cx="6096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5C4F4E-7185-E04C-95A9-708BEC618021}"/>
              </a:ext>
            </a:extLst>
          </p:cNvPr>
          <p:cNvSpPr txBox="1"/>
          <p:nvPr/>
        </p:nvSpPr>
        <p:spPr>
          <a:xfrm>
            <a:off x="6436244" y="-3764"/>
            <a:ext cx="5590505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Step-01:</a:t>
            </a:r>
            <a:r>
              <a:rPr kumimoji="1" lang="zh-CN" altLang="en-US" dirty="0"/>
              <a:t>  </a:t>
            </a:r>
            <a:r>
              <a:rPr lang="en-US" altLang="zh-CN" dirty="0"/>
              <a:t>Decide how much past data it should remember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D540BC5-0C91-EF4F-A7AE-C4C04DEDF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244" y="376201"/>
            <a:ext cx="5590504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06C4C-9A8A-FC43-AE5D-3E515CD8C02A}"/>
              </a:ext>
            </a:extLst>
          </p:cNvPr>
          <p:cNvSpPr txBox="1"/>
          <p:nvPr/>
        </p:nvSpPr>
        <p:spPr>
          <a:xfrm>
            <a:off x="6436244" y="2685534"/>
            <a:ext cx="5590504" cy="64633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Step-02:</a:t>
            </a:r>
            <a:r>
              <a:rPr kumimoji="1" lang="zh-CN" altLang="en-US" dirty="0"/>
              <a:t>  </a:t>
            </a:r>
            <a:r>
              <a:rPr lang="en-US" altLang="zh-CN" dirty="0"/>
              <a:t>Decide how much this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adds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                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FE6087AB-E0DA-854C-8629-E4B328F47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34" y="3342498"/>
            <a:ext cx="5607714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69E9E-2BA1-EE4D-B02C-265C62183267}"/>
              </a:ext>
            </a:extLst>
          </p:cNvPr>
          <p:cNvSpPr txBox="1"/>
          <p:nvPr/>
        </p:nvSpPr>
        <p:spPr>
          <a:xfrm>
            <a:off x="6436244" y="6211669"/>
            <a:ext cx="5590504" cy="64633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/>
              <a:t>Step-02:</a:t>
            </a:r>
            <a:r>
              <a:rPr kumimoji="1" lang="zh-CN" altLang="en-US" dirty="0"/>
              <a:t>  </a:t>
            </a:r>
            <a:r>
              <a:rPr lang="en-US" altLang="zh-CN" dirty="0"/>
              <a:t>Decide what part of the current cell state makes it to the output</a:t>
            </a:r>
          </a:p>
        </p:txBody>
      </p:sp>
      <p:pic>
        <p:nvPicPr>
          <p:cNvPr id="10248" name="Picture 8">
            <a:extLst>
              <a:ext uri="{FF2B5EF4-FFF2-40B4-BE49-F238E27FC236}">
                <a16:creationId xmlns:a16="http://schemas.microsoft.com/office/drawing/2014/main" id="{0AA66573-0630-D34A-A8B8-C1D07153F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12" y="4901609"/>
            <a:ext cx="3921617" cy="194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3C0DE4-DCD2-8849-938F-AB9C352BFC2B}"/>
                  </a:ext>
                </a:extLst>
              </p:cNvPr>
              <p:cNvSpPr txBox="1"/>
              <p:nvPr/>
            </p:nvSpPr>
            <p:spPr>
              <a:xfrm>
                <a:off x="1465061" y="11795"/>
                <a:ext cx="3659832" cy="152721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])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acc>
                        <m:accPr>
                          <m:chr m:val="̃"/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  <a:p>
                <a:pPr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func>
                        <m:funcPr>
                          <m:ctrlPr>
                            <a:rPr lang="en-US" altLang="zh-CN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3C0DE4-DCD2-8849-938F-AB9C352BF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061" y="11795"/>
                <a:ext cx="3659832" cy="15272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33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AB5E-64D6-1247-BBDD-B04EEBE5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058816"/>
            <a:ext cx="5452533" cy="1056000"/>
          </a:xfr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2400" dirty="0">
                <a:solidFill>
                  <a:srgbClr val="404040"/>
                </a:solidFill>
              </a:rPr>
              <a:t>Peephole connection</a:t>
            </a:r>
            <a:br>
              <a:rPr lang="en-US" altLang="zh-CN" sz="2400" dirty="0">
                <a:solidFill>
                  <a:srgbClr val="404040"/>
                </a:solidFill>
              </a:rPr>
            </a:br>
            <a:r>
              <a:rPr lang="en-US" altLang="zh-CN" sz="2400" dirty="0">
                <a:solidFill>
                  <a:srgbClr val="404040"/>
                </a:solidFill>
              </a:rPr>
              <a:t>We let the gate layers look at the cell state </a:t>
            </a:r>
            <a:endParaRPr lang="en-US" sz="2400" dirty="0">
              <a:solidFill>
                <a:srgbClr val="40404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4E8258-D361-EA44-A9C3-574DA9C23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00130"/>
            <a:ext cx="5291667" cy="3214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2E402-5E6B-1947-803E-B09C6DFA6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720" y="1900130"/>
            <a:ext cx="5418010" cy="187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51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9C9F-6B16-6D4E-8C6C-233272703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GRU: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Gated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Recurrent</a:t>
            </a:r>
            <a:r>
              <a:rPr lang="zh-CN" alt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Unit 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90D92-2464-9049-A447-FDD42489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5913457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895"/>
                </a:solidFill>
                <a:latin typeface="+mn-lt"/>
                <a:ea typeface="+mn-ea"/>
                <a:cs typeface="+mn-cs"/>
              </a:rPr>
              <a:t>http://</a:t>
            </a:r>
            <a:r>
              <a:rPr lang="en-US" sz="2000" kern="1200" dirty="0" err="1">
                <a:solidFill>
                  <a:srgbClr val="FFF895"/>
                </a:solidFill>
                <a:latin typeface="+mn-lt"/>
                <a:ea typeface="+mn-ea"/>
                <a:cs typeface="+mn-cs"/>
              </a:rPr>
              <a:t>arxiv.org</a:t>
            </a:r>
            <a:r>
              <a:rPr lang="en-US" sz="2000" kern="1200" dirty="0">
                <a:solidFill>
                  <a:srgbClr val="FFF895"/>
                </a:solidFill>
                <a:latin typeface="+mn-lt"/>
                <a:ea typeface="+mn-ea"/>
                <a:cs typeface="+mn-cs"/>
              </a:rPr>
              <a:t>/pdf/1406.1078v3.pdf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5150E-17C6-E04F-8335-CD6C952570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6073" y="313521"/>
            <a:ext cx="11496821" cy="35640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FC0FF-B792-2149-BCBB-7BD2E2979B26}"/>
              </a:ext>
            </a:extLst>
          </p:cNvPr>
          <p:cNvSpPr txBox="1"/>
          <p:nvPr/>
        </p:nvSpPr>
        <p:spPr>
          <a:xfrm>
            <a:off x="1865016" y="4299433"/>
            <a:ext cx="4714875" cy="46166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</a:rPr>
              <a:t>Simpler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and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fewer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parameters!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12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90D0-30D4-4847-B81B-1FDA21E10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RNN</a:t>
            </a:r>
            <a:r>
              <a:rPr kumimoji="1" lang="zh-CN" altLang="en-US" dirty="0"/>
              <a:t>模型的应用 </a:t>
            </a:r>
            <a:r>
              <a:rPr kumimoji="1" lang="en-US" altLang="zh-CN" dirty="0"/>
              <a:t>RNN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applications</a:t>
            </a:r>
            <a:endParaRPr kumimoji="1"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7863C-EC76-E949-A14B-F775B9DCF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Prediction problems</a:t>
            </a:r>
          </a:p>
          <a:p>
            <a:r>
              <a:rPr lang="en-US" altLang="zh-CN" dirty="0"/>
              <a:t>Language Modelling and Generating Text</a:t>
            </a:r>
          </a:p>
          <a:p>
            <a:r>
              <a:rPr lang="en-US" altLang="zh-CN" dirty="0"/>
              <a:t>Machine Translation</a:t>
            </a:r>
          </a:p>
          <a:p>
            <a:r>
              <a:rPr lang="en-US" altLang="zh-CN" dirty="0"/>
              <a:t>Speech Recognition</a:t>
            </a:r>
          </a:p>
          <a:p>
            <a:r>
              <a:rPr lang="en-US" altLang="zh-CN" dirty="0"/>
              <a:t>Generating Image Descriptions</a:t>
            </a:r>
          </a:p>
          <a:p>
            <a:r>
              <a:rPr lang="en-US" altLang="zh-CN" dirty="0"/>
              <a:t>Video Tagging</a:t>
            </a:r>
          </a:p>
          <a:p>
            <a:r>
              <a:rPr lang="en-US" altLang="zh-CN" dirty="0"/>
              <a:t>Text Summarization</a:t>
            </a:r>
          </a:p>
          <a:p>
            <a:r>
              <a:rPr lang="en-US" altLang="zh-CN" dirty="0"/>
              <a:t>Call Center Analysis</a:t>
            </a:r>
          </a:p>
          <a:p>
            <a:r>
              <a:rPr lang="en-US" altLang="zh-CN" dirty="0"/>
              <a:t>Music composition</a:t>
            </a:r>
          </a:p>
        </p:txBody>
      </p:sp>
      <p:pic>
        <p:nvPicPr>
          <p:cNvPr id="8194" name="Picture 2" descr="Image Captioning">
            <a:extLst>
              <a:ext uri="{FF2B5EF4-FFF2-40B4-BE49-F238E27FC236}">
                <a16:creationId xmlns:a16="http://schemas.microsoft.com/office/drawing/2014/main" id="{A67E7321-1969-A14C-A8E8-AD8CBFA4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68" y="1677367"/>
            <a:ext cx="4452930" cy="144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NLP">
            <a:extLst>
              <a:ext uri="{FF2B5EF4-FFF2-40B4-BE49-F238E27FC236}">
                <a16:creationId xmlns:a16="http://schemas.microsoft.com/office/drawing/2014/main" id="{81186772-2127-2045-A242-2A419F06A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68" y="3179428"/>
            <a:ext cx="4452930" cy="189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09B524C-13A9-B849-B331-ECC2629B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68" y="5184944"/>
            <a:ext cx="4452930" cy="157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56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579D8-0923-2346-83CD-4AAA44BBF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kumimoji="1" lang="en-US" altLang="zh-CN"/>
              <a:t>Review</a:t>
            </a:r>
            <a:r>
              <a:rPr kumimoji="1" lang="zh-CN" altLang="en-US"/>
              <a:t> </a:t>
            </a:r>
            <a:endParaRPr kumimoji="1" lang="en-CN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BADA3D6-BCB1-4348-A2F2-25D7936FB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549567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110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94C4-3ECF-2646-BAA9-C8E34568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CN"/>
              <a:t>Today</a:t>
            </a:r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57366-8182-A24E-A23F-51C9BB766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/>
              <a:t>时间序列、文本、依赖问题 </a:t>
            </a:r>
            <a:r>
              <a:rPr kumimoji="1" lang="en-US" altLang="zh-CN" sz="2000" dirty="0"/>
              <a:t>Time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series,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text,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dependency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problems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循环神经网络的原理 </a:t>
            </a:r>
            <a:r>
              <a:rPr kumimoji="1" lang="en-US" altLang="zh-CN" sz="2000" dirty="0"/>
              <a:t>Recurrent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Neural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Network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>
              <a:lnSpc>
                <a:spcPct val="150000"/>
              </a:lnSpc>
            </a:pPr>
            <a:r>
              <a:rPr kumimoji="1" lang="zh-CN" altLang="en-US" sz="2000" dirty="0"/>
              <a:t>改进版的循环神经网络 </a:t>
            </a:r>
            <a:r>
              <a:rPr kumimoji="1" lang="en-US" altLang="zh-CN" sz="2000" dirty="0"/>
              <a:t>LSTM,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GRU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RNN</a:t>
            </a:r>
            <a:r>
              <a:rPr kumimoji="1" lang="zh-CN" altLang="en-US" sz="2000" dirty="0"/>
              <a:t>模型的相关实际用途 </a:t>
            </a:r>
            <a:r>
              <a:rPr kumimoji="1" lang="en-US" altLang="zh-CN" sz="2000" dirty="0"/>
              <a:t>Some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useful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applications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RNNs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RNN</a:t>
            </a:r>
            <a:r>
              <a:rPr kumimoji="1" lang="zh-CN" altLang="en-US" sz="2000" dirty="0"/>
              <a:t>模型的一些小问题 </a:t>
            </a:r>
            <a:r>
              <a:rPr kumimoji="1" lang="en-US" altLang="zh-CN" sz="2000" dirty="0"/>
              <a:t>Some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issues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RNNS</a:t>
            </a:r>
            <a:endParaRPr kumimoji="1" lang="en-CN" sz="2000" dirty="0"/>
          </a:p>
        </p:txBody>
      </p:sp>
    </p:spTree>
    <p:extLst>
      <p:ext uri="{BB962C8B-B14F-4D97-AF65-F5344CB8AC3E}">
        <p14:creationId xmlns:p14="http://schemas.microsoft.com/office/powerpoint/2010/main" val="304984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F6AD-F2C5-9949-A834-01FC8515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83A8-F71B-EE4C-A9A3-8978B6764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CN"/>
          </a:p>
        </p:txBody>
      </p:sp>
      <p:pic>
        <p:nvPicPr>
          <p:cNvPr id="1030" name="Picture 6" descr="Five problems (and one solution) with dual-axis time series plots  (Revolutions)">
            <a:extLst>
              <a:ext uri="{FF2B5EF4-FFF2-40B4-BE49-F238E27FC236}">
                <a16:creationId xmlns:a16="http://schemas.microsoft.com/office/drawing/2014/main" id="{801125DE-431D-2B45-B0B3-A974EF49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6" y="11703"/>
            <a:ext cx="10280822" cy="67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石问之：《红楼梦》第64回的作者是曹雪芹吗——《红楼梦》第64回文本瑕疵及成因分析_网易订阅">
            <a:extLst>
              <a:ext uri="{FF2B5EF4-FFF2-40B4-BE49-F238E27FC236}">
                <a16:creationId xmlns:a16="http://schemas.microsoft.com/office/drawing/2014/main" id="{FF2D8C56-178C-3A44-B99B-9790B610B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642" y="614189"/>
            <a:ext cx="3739763" cy="53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迴文對與迴文詩，首尾迴環，意趣盎然- 愛經驗">
            <a:extLst>
              <a:ext uri="{FF2B5EF4-FFF2-40B4-BE49-F238E27FC236}">
                <a16:creationId xmlns:a16="http://schemas.microsoft.com/office/drawing/2014/main" id="{A62E7C57-B46A-0145-BC29-1C9CBC83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88" y="138060"/>
            <a:ext cx="9835979" cy="655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nite State Machines - YouTube">
            <a:extLst>
              <a:ext uri="{FF2B5EF4-FFF2-40B4-BE49-F238E27FC236}">
                <a16:creationId xmlns:a16="http://schemas.microsoft.com/office/drawing/2014/main" id="{10F14AC6-0FBB-8F41-923F-E98EB9F5B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2710" r="1739" b="3528"/>
          <a:stretch/>
        </p:blipFill>
        <p:spPr bwMode="auto">
          <a:xfrm>
            <a:off x="1431061" y="880575"/>
            <a:ext cx="9329877" cy="509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9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AF7B-E960-3440-BB58-F929A5FE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序列问题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Sequence</a:t>
            </a:r>
            <a:r>
              <a:rPr lang="zh-CN" altLang="en-US" dirty="0">
                <a:latin typeface="Cambria Math" panose="02040503050406030204" pitchFamily="18" charset="0"/>
              </a:rPr>
              <a:t>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Problems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BEA7F-22E9-BE45-9AD8-6881B4073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88" y="2273643"/>
            <a:ext cx="11713024" cy="36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64ED-A799-5744-ABCC-ABC6E45F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535FB-531B-0842-805A-182F15540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9975" y="2065867"/>
            <a:ext cx="10131425" cy="3649133"/>
          </a:xfrm>
        </p:spPr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endParaRPr kumimoji="1"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C5710C-114F-B14D-8333-F63F7715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60" y="2065867"/>
            <a:ext cx="6985002" cy="39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1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68D4-4862-B741-B1B3-E9D17738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Programming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-08-01</a:t>
            </a:r>
            <a:endParaRPr kumimoji="1"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05063-89E6-3A44-8309-D7650B5DD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Sequence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 </a:t>
            </a:r>
            <a:endParaRPr kumimoji="1" lang="en-CN" dirty="0"/>
          </a:p>
        </p:txBody>
      </p:sp>
    </p:spTree>
    <p:extLst>
      <p:ext uri="{BB962C8B-B14F-4D97-AF65-F5344CB8AC3E}">
        <p14:creationId xmlns:p14="http://schemas.microsoft.com/office/powerpoint/2010/main" val="64114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DE48-D072-6243-9C1C-D036F832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378D7-C0F6-3B43-A0E7-8D6A9A37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CN"/>
          </a:p>
        </p:txBody>
      </p:sp>
      <p:pic>
        <p:nvPicPr>
          <p:cNvPr id="4" name="Picture 2" descr="The standard RNN and unfolded RNN. | Download Scientific Diagram">
            <a:extLst>
              <a:ext uri="{FF2B5EF4-FFF2-40B4-BE49-F238E27FC236}">
                <a16:creationId xmlns:a16="http://schemas.microsoft.com/office/drawing/2014/main" id="{84CEF3F5-C2E0-CB4A-97BD-4D0AE223E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6" y="782594"/>
            <a:ext cx="11154388" cy="486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70B006-103F-374D-A258-C71AD75EEEAD}"/>
              </a:ext>
            </a:extLst>
          </p:cNvPr>
          <p:cNvSpPr/>
          <p:nvPr/>
        </p:nvSpPr>
        <p:spPr>
          <a:xfrm>
            <a:off x="3682314" y="782594"/>
            <a:ext cx="7957751" cy="4777947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739160-BADA-3C47-AECE-A35DA20F6442}"/>
              </a:ext>
            </a:extLst>
          </p:cNvPr>
          <p:cNvSpPr/>
          <p:nvPr/>
        </p:nvSpPr>
        <p:spPr>
          <a:xfrm>
            <a:off x="551935" y="782594"/>
            <a:ext cx="1907060" cy="4777947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3404D9-3C6E-A74A-A274-F562DB506029}"/>
              </a:ext>
            </a:extLst>
          </p:cNvPr>
          <p:cNvSpPr/>
          <p:nvPr/>
        </p:nvSpPr>
        <p:spPr>
          <a:xfrm>
            <a:off x="2458995" y="3007153"/>
            <a:ext cx="1213021" cy="988542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731A4B26-41B4-3440-A129-6B32B67813F9}"/>
              </a:ext>
            </a:extLst>
          </p:cNvPr>
          <p:cNvSpPr/>
          <p:nvPr/>
        </p:nvSpPr>
        <p:spPr>
          <a:xfrm>
            <a:off x="2492124" y="2748490"/>
            <a:ext cx="1223319" cy="93676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1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69C7-BB14-3F40-8062-DE54331B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Cambria Math" panose="02040503050406030204" pitchFamily="18" charset="0"/>
                <a:ea typeface="Cambria Math" panose="02040503050406030204" pitchFamily="18" charset="0"/>
              </a:rPr>
              <a:t>The</a:t>
            </a:r>
            <a:r>
              <a:rPr lang="zh-CN" altLang="en-US" sz="4000">
                <a:latin typeface="Cambria Math" panose="02040503050406030204" pitchFamily="18" charset="0"/>
              </a:rPr>
              <a:t> </a:t>
            </a:r>
            <a:r>
              <a:rPr lang="en-US" altLang="zh-CN" sz="4000">
                <a:latin typeface="Cambria Math" panose="02040503050406030204" pitchFamily="18" charset="0"/>
                <a:ea typeface="Cambria Math" panose="02040503050406030204" pitchFamily="18" charset="0"/>
              </a:rPr>
              <a:t>Dependency</a:t>
            </a:r>
            <a:r>
              <a:rPr lang="zh-CN" altLang="en-US" sz="4000">
                <a:latin typeface="Cambria Math" panose="02040503050406030204" pitchFamily="18" charset="0"/>
              </a:rPr>
              <a:t> </a:t>
            </a:r>
            <a:r>
              <a:rPr lang="en-US" altLang="zh-CN" sz="4000"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r>
              <a:rPr lang="zh-CN" altLang="en-US" sz="4000">
                <a:latin typeface="Cambria Math" panose="02040503050406030204" pitchFamily="18" charset="0"/>
              </a:rPr>
              <a:t> </a:t>
            </a:r>
            <a:r>
              <a:rPr lang="en-US" altLang="zh-CN" sz="4000">
                <a:latin typeface="Cambria Math" panose="02040503050406030204" pitchFamily="18" charset="0"/>
                <a:ea typeface="Cambria Math" panose="02040503050406030204" pitchFamily="18" charset="0"/>
              </a:rPr>
              <a:t>Neural</a:t>
            </a:r>
            <a:r>
              <a:rPr lang="zh-CN" altLang="en-US" sz="4000">
                <a:latin typeface="Cambria Math" panose="02040503050406030204" pitchFamily="18" charset="0"/>
              </a:rPr>
              <a:t> </a:t>
            </a:r>
            <a:r>
              <a:rPr lang="en-US" altLang="zh-CN" sz="4000">
                <a:latin typeface="Cambria Math" panose="02040503050406030204" pitchFamily="18" charset="0"/>
                <a:ea typeface="Cambria Math" panose="02040503050406030204" pitchFamily="18" charset="0"/>
              </a:rPr>
              <a:t>Networks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18931-D246-A84C-8ACD-BCE2EE5CB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599267"/>
                <a:ext cx="10131425" cy="364913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zh-CN" i="1" dirty="0">
                    <a:latin typeface="Cambria Math" panose="02040503050406030204" pitchFamily="18" charset="0"/>
                  </a:rPr>
                  <a:t>Previous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we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tree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the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neural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networks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as</a:t>
                </a:r>
                <a:r>
                  <a:rPr lang="zh-CN" altLang="en-US" i="1" dirty="0">
                    <a:latin typeface="Cambria Math" panose="02040503050406030204" pitchFamily="18" charset="0"/>
                  </a:rPr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Now</a:t>
                </a:r>
                <a:r>
                  <a:rPr lang="zh-CN" alt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</a:t>
                </a:r>
                <a:r>
                  <a:rPr lang="zh-CN" alt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treat</a:t>
                </a:r>
                <a:r>
                  <a:rPr lang="zh-CN" alt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zh-CN" alt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neural</a:t>
                </a:r>
                <a:r>
                  <a:rPr lang="zh-CN" alt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networks</a:t>
                </a:r>
                <a:r>
                  <a:rPr lang="zh-CN" alt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as:</a:t>
                </a:r>
                <a:r>
                  <a:rPr lang="zh-CN" altLang="en-US" b="0" i="1" dirty="0">
                    <a:latin typeface="Cambria Math" panose="02040503050406030204" pitchFamily="18" charset="0"/>
                  </a:rPr>
                  <a:t> </a:t>
                </a: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Elman</a:t>
                </a:r>
                <a:r>
                  <a:rPr lang="zh-CN" alt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network:</a:t>
                </a:r>
                <a:r>
                  <a:rPr lang="zh-CN" alt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</a:t>
                </a:r>
              </a:p>
              <a:p>
                <a:pPr marL="0" indent="0">
                  <a:buNone/>
                </a:pPr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Jordan</a:t>
                </a:r>
                <a:r>
                  <a:rPr lang="zh-CN" alt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networks:</a:t>
                </a:r>
                <a:r>
                  <a:rPr lang="zh-CN" alt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318931-D246-A84C-8ACD-BCE2EE5CB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599267"/>
                <a:ext cx="10131425" cy="3649133"/>
              </a:xfrm>
              <a:blipFill>
                <a:blip r:embed="rId2"/>
                <a:stretch>
                  <a:fillRect l="-501" t="-138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3EED6B9-0A80-014D-8FCA-2C5D796F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697" y="1741006"/>
            <a:ext cx="4666735" cy="20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38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1364</TotalTime>
  <Words>383</Words>
  <Application>Microsoft Macintosh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KaiTi</vt:lpstr>
      <vt:lpstr>Microsoft YaHei Light</vt:lpstr>
      <vt:lpstr>SimSun</vt:lpstr>
      <vt:lpstr>Arial</vt:lpstr>
      <vt:lpstr>Calibri</vt:lpstr>
      <vt:lpstr>Calibri Light</vt:lpstr>
      <vt:lpstr>Cambria Math</vt:lpstr>
      <vt:lpstr>Celestial</vt:lpstr>
      <vt:lpstr>人工智能核心能力培养 — Lecture 08  Recurrent Neural Networks  The Kernel Ability For Artificial Intelligence </vt:lpstr>
      <vt:lpstr>Review </vt:lpstr>
      <vt:lpstr>Today</vt:lpstr>
      <vt:lpstr>PowerPoint Presentation</vt:lpstr>
      <vt:lpstr>序列问题 Sequence Problems</vt:lpstr>
      <vt:lpstr>PowerPoint Presentation</vt:lpstr>
      <vt:lpstr>Programming -08-01</vt:lpstr>
      <vt:lpstr>PowerPoint Presentation</vt:lpstr>
      <vt:lpstr>The Dependency in Neural Networks</vt:lpstr>
      <vt:lpstr>PowerPoint Presentation</vt:lpstr>
      <vt:lpstr>The Challenge of Long-Term Dependencies</vt:lpstr>
      <vt:lpstr>PowerPoint Presentation</vt:lpstr>
      <vt:lpstr>Long-term memory</vt:lpstr>
      <vt:lpstr>LSTM</vt:lpstr>
      <vt:lpstr>PowerPoint Presentation</vt:lpstr>
      <vt:lpstr>PowerPoint Presentation</vt:lpstr>
      <vt:lpstr>Peephole connection We let the gate layers look at the cell state </vt:lpstr>
      <vt:lpstr>GRU: Gated Recurrent Unit </vt:lpstr>
      <vt:lpstr>RNN模型的应用 RNN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08  Recurrent Neural Networks  The Kernel Ability For Artificial Intelligence </dc:title>
  <dc:creator>gao minquan</dc:creator>
  <cp:lastModifiedBy>gao minquan</cp:lastModifiedBy>
  <cp:revision>10</cp:revision>
  <dcterms:created xsi:type="dcterms:W3CDTF">2021-03-18T08:37:13Z</dcterms:created>
  <dcterms:modified xsi:type="dcterms:W3CDTF">2021-05-14T03:49:39Z</dcterms:modified>
</cp:coreProperties>
</file>